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4"/>
  </p:handoutMasterIdLst>
  <p:sldIdLst>
    <p:sldId id="271" r:id="rId3"/>
    <p:sldId id="288" r:id="rId4"/>
    <p:sldId id="259" r:id="rId6"/>
    <p:sldId id="289" r:id="rId7"/>
    <p:sldId id="290" r:id="rId8"/>
    <p:sldId id="347" r:id="rId9"/>
    <p:sldId id="310" r:id="rId10"/>
    <p:sldId id="291" r:id="rId11"/>
    <p:sldId id="309" r:id="rId12"/>
    <p:sldId id="276" r:id="rId13"/>
    <p:sldId id="342" r:id="rId14"/>
    <p:sldId id="343" r:id="rId15"/>
    <p:sldId id="344" r:id="rId16"/>
    <p:sldId id="345" r:id="rId17"/>
    <p:sldId id="326" r:id="rId18"/>
    <p:sldId id="292" r:id="rId19"/>
    <p:sldId id="279" r:id="rId20"/>
    <p:sldId id="283" r:id="rId21"/>
    <p:sldId id="346" r:id="rId22"/>
    <p:sldId id="287"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版权归b站木卫林所有" id="{E33F14F4-05C6-45C0-870E-820F4302EF79}">
          <p14:sldIdLst/>
        </p14:section>
        <p14:section name="请勿商用" id="{18F4B35A-0C90-4F12-B3D8-ED0C888A2297}">
          <p14:sldIdLst>
            <p14:sldId id="271"/>
          </p14:sldIdLst>
        </p14:section>
        <p14:section name="请保护无偿分享者" id="{5B76049D-527F-4C70-85EF-BA3BC164C14E}">
          <p14:sldIdLst>
            <p14:sldId id="288"/>
            <p14:sldId id="259"/>
            <p14:sldId id="289"/>
            <p14:sldId id="290"/>
            <p14:sldId id="347"/>
            <p14:sldId id="310"/>
            <p14:sldId id="291"/>
            <p14:sldId id="309"/>
            <p14:sldId id="276"/>
            <p14:sldId id="342"/>
            <p14:sldId id="343"/>
            <p14:sldId id="344"/>
            <p14:sldId id="345"/>
            <p14:sldId id="326"/>
            <p14:sldId id="292"/>
            <p14:sldId id="279"/>
            <p14:sldId id="283"/>
            <p14:sldId id="346"/>
            <p14:sldId id="287"/>
          </p14:sldIdLst>
        </p14:section>
      </p14:sectionLst>
    </p:ex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734" userDrawn="1">
          <p15:clr>
            <a:srgbClr val="A4A3A4"/>
          </p15:clr>
        </p15:guide>
        <p15:guide id="4" pos="69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E66"/>
    <a:srgbClr val="546D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16" autoAdjust="0"/>
    <p:restoredTop sz="94660"/>
  </p:normalViewPr>
  <p:slideViewPr>
    <p:cSldViewPr snapToGrid="0" showGuides="1">
      <p:cViewPr varScale="1">
        <p:scale>
          <a:sx n="85" d="100"/>
          <a:sy n="85" d="100"/>
        </p:scale>
        <p:origin x="427" y="72"/>
      </p:cViewPr>
      <p:guideLst>
        <p:guide orient="horz" pos="2208"/>
        <p:guide pos="3840"/>
        <p:guide pos="734"/>
        <p:guide pos="69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20.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C40CE-1A45-4E44-A00D-724B35B3FEC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E483F7-BEC0-4BFC-B5F2-BD7B6BCF1FE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C1C7-AA03-49B2-A056-011244E88E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8E93-BEF3-4485-8C8A-40031EE2E4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7889B9-496A-476E-9C79-B623D32F03B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19879" y="-19878"/>
            <a:ext cx="119270" cy="169277"/>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作者</a:t>
            </a:r>
            <a:r>
              <a:rPr lang="en-US" altLang="zh-CN"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滕婷</a:t>
            </a:r>
            <a:endPar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文本框 1"/>
          <p:cNvSpPr txBox="1"/>
          <p:nvPr userDrawn="1"/>
        </p:nvSpPr>
        <p:spPr>
          <a:xfrm>
            <a:off x="0" y="-19878"/>
            <a:ext cx="706056" cy="107722"/>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木卫林专属</a:t>
            </a:r>
            <a:endPar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tags" Target="../tags/tag4.xml"/><Relationship Id="rId4" Type="http://schemas.openxmlformats.org/officeDocument/2006/relationships/image" Target="../media/image15.png"/><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7.png"/><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8.png"/><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9.png"/><Relationship Id="rId3" Type="http://schemas.openxmlformats.org/officeDocument/2006/relationships/tags" Target="../tags/tag10.xml"/><Relationship Id="rId2" Type="http://schemas.openxmlformats.org/officeDocument/2006/relationships/image" Target="../media/image3.png"/><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tags" Target="../tags/tag13.xml"/><Relationship Id="rId4" Type="http://schemas.openxmlformats.org/officeDocument/2006/relationships/image" Target="../media/image20.png"/><Relationship Id="rId3" Type="http://schemas.openxmlformats.org/officeDocument/2006/relationships/tags" Target="../tags/tag12.xml"/><Relationship Id="rId2" Type="http://schemas.openxmlformats.org/officeDocument/2006/relationships/image" Target="../media/image3.png"/><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tags" Target="../tags/tag15.xml"/><Relationship Id="rId2" Type="http://schemas.openxmlformats.org/officeDocument/2006/relationships/image" Target="../media/image3.png"/><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4.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media/image23.png"/><Relationship Id="rId3" Type="http://schemas.openxmlformats.org/officeDocument/2006/relationships/tags" Target="../tags/tag17.xml"/><Relationship Id="rId2" Type="http://schemas.openxmlformats.org/officeDocument/2006/relationships/image" Target="../media/image3.png"/><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6.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hdphoto" Target="../media/image11.wdp"/><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hdphoto" Target="../media/image11.wdp"/><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hdphoto" Target="../media/image11.wdp"/><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57761" y="1916832"/>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03115"/>
            <a:chOff x="2207567" y="2599267"/>
            <a:chExt cx="7950894" cy="1303115"/>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美少女小组永不认输</a:t>
              </a:r>
              <a:endParaRPr lang="zh-CN" altLang="en-US" sz="5400" b="1" spc="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5" name="文本框 14"/>
            <p:cNvSpPr txBox="1"/>
            <p:nvPr/>
          </p:nvSpPr>
          <p:spPr>
            <a:xfrm>
              <a:off x="3387090" y="3594605"/>
              <a:ext cx="5692392"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GROUP  VII  PROJECT   REPORTING</a:t>
              </a:r>
              <a:endParaRPr lang="en-US" altLang="zh-CN"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476284" y="4499828"/>
            <a:ext cx="3147015" cy="369332"/>
          </a:xfrm>
          <a:prstGeom prst="rect">
            <a:avLst/>
          </a:prstGeom>
          <a:noFill/>
        </p:spPr>
        <p:txBody>
          <a:bodyPr wrap="none" rtlCol="0">
            <a:spAutoFit/>
          </a:bodyPr>
          <a:lstStyle/>
          <a:p>
            <a:pPr algn="ctr"/>
            <a:r>
              <a:rPr lang="zh-CN" altLang="en-US"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武汉科技大学丨第七小组</a:t>
            </a:r>
            <a:endParaRPr lang="zh-CN" altLang="en-US"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18" name="组合 17"/>
          <p:cNvGrpSpPr/>
          <p:nvPr/>
        </p:nvGrpSpPr>
        <p:grpSpPr>
          <a:xfrm>
            <a:off x="1345858" y="5776943"/>
            <a:ext cx="9778585" cy="397653"/>
            <a:chOff x="1144340" y="5587691"/>
            <a:chExt cx="9778585" cy="397653"/>
          </a:xfrm>
        </p:grpSpPr>
        <p:grpSp>
          <p:nvGrpSpPr>
            <p:cNvPr id="19" name="组合 18"/>
            <p:cNvGrpSpPr/>
            <p:nvPr/>
          </p:nvGrpSpPr>
          <p:grpSpPr>
            <a:xfrm>
              <a:off x="1513672" y="5587691"/>
              <a:ext cx="9409253" cy="397653"/>
              <a:chOff x="1903271" y="4968543"/>
              <a:chExt cx="9409253" cy="397653"/>
            </a:xfrm>
          </p:grpSpPr>
          <p:sp>
            <p:nvSpPr>
              <p:cNvPr id="23" name="文本框 22"/>
              <p:cNvSpPr txBox="1"/>
              <p:nvPr/>
            </p:nvSpPr>
            <p:spPr>
              <a:xfrm>
                <a:off x="1903271" y="4996864"/>
                <a:ext cx="2069797"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汇报人：张艺汶</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p:cNvSpPr txBox="1"/>
              <p:nvPr/>
            </p:nvSpPr>
            <p:spPr>
              <a:xfrm>
                <a:off x="9133722" y="4968543"/>
                <a:ext cx="2178802"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汇报时间：</a:t>
                </a:r>
                <a:r>
                  <a:rPr lang="en-US" altLang="zh-CN"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7.27</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20" name="iconfont-1047-784241"/>
            <p:cNvSpPr/>
            <p:nvPr/>
          </p:nvSpPr>
          <p:spPr>
            <a:xfrm>
              <a:off x="8428828" y="5614915"/>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22E66"/>
                </a:solidFill>
              </a:endParaRPr>
            </a:p>
          </p:txBody>
        </p:sp>
        <p:pic>
          <p:nvPicPr>
            <p:cNvPr id="21" name="图形 2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144340" y="5616012"/>
              <a:ext cx="369332" cy="369332"/>
            </a:xfrm>
            <a:prstGeom prst="rect">
              <a:avLst/>
            </a:prstGeom>
          </p:spPr>
        </p:pic>
      </p:gr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614170" y="1579245"/>
            <a:ext cx="3306445" cy="4851400"/>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客户端开启摄像头并将数据传递到服务端</a:t>
            </a:r>
            <a:endPar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algn="just" fontAlgn="auto">
              <a:lnSpc>
                <a:spcPct val="150000"/>
              </a:lnSpc>
              <a:spcBef>
                <a:spcPts val="600"/>
              </a:spcBef>
              <a:spcAft>
                <a:spcPts val="600"/>
              </a:spcAft>
              <a:buFont typeface="Wingdings" panose="05000000000000000000" pitchFamily="2" charset="2"/>
              <a:buNone/>
            </a:pPr>
            <a:r>
              <a:rPr lang="zh-CN" altLang="zh-CN" sz="1600" kern="100" dirty="0">
                <a:effectLst/>
                <a:latin typeface="等线" panose="02010600030101010101" charset="-122"/>
                <a:ea typeface="等线" panose="02010600030101010101" charset="-122"/>
                <a:cs typeface="Times New Roman" panose="02020603050405020304" pitchFamily="18" charset="0"/>
              </a:rPr>
              <a:t>客户端使用OpenCv的VideoCapture类 + Qtimer定时器实现简单的摄像头调用，</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将视频数据按帧分割，便于传输和处理。</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a:p>
            <a:pPr indent="457200" algn="just" fontAlgn="auto">
              <a:lnSpc>
                <a:spcPct val="150000"/>
              </a:lnSpc>
              <a:spcBef>
                <a:spcPts val="600"/>
              </a:spcBef>
              <a:spcAft>
                <a:spcPts val="600"/>
              </a:spcAft>
              <a:buFont typeface="Wingdings" panose="05000000000000000000" pitchFamily="2" charset="2"/>
              <a:buNone/>
            </a:pPr>
            <a:r>
              <a:rPr lang="zh-CN" altLang="zh-CN" sz="1600" kern="100" dirty="0">
                <a:effectLst/>
                <a:latin typeface="等线" panose="02010600030101010101" charset="-122"/>
                <a:ea typeface="等线" panose="02010600030101010101" charset="-122"/>
                <a:cs typeface="Times New Roman" panose="02020603050405020304" pitchFamily="18" charset="0"/>
              </a:rPr>
              <a:t>使用UDP传输数据：首先利用字节数组QByteArray类和数据缓冲区QBuffer类实现数据的存储，接着利用QUdpSocket类发送UDP数据报将数据传递到服务端。</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8/17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022215" y="3160395"/>
            <a:ext cx="6898005" cy="271081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022215" y="1715135"/>
            <a:ext cx="3870960" cy="1120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78965" y="1466850"/>
            <a:ext cx="3264535" cy="4975860"/>
          </a:xfrm>
          <a:prstGeom prst="rect">
            <a:avLst/>
          </a:prstGeom>
          <a:noFill/>
        </p:spPr>
        <p:txBody>
          <a:bodyPr wrap="square" rtlCol="0">
            <a:noAutofit/>
          </a:bodyPr>
          <a:lstStyle/>
          <a:p>
            <a:pPr marL="285750" indent="-285750" algn="just">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客户端向服务端发送指令</a:t>
            </a:r>
            <a:endPar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endParaRPr>
          </a:p>
          <a:p>
            <a:pPr indent="0" algn="just">
              <a:lnSpc>
                <a:spcPct val="125000"/>
              </a:lnSpc>
              <a:spcBef>
                <a:spcPts val="600"/>
              </a:spcBef>
              <a:spcAft>
                <a:spcPts val="600"/>
              </a:spcAft>
              <a:buFont typeface="Wingdings" panose="05000000000000000000" pitchFamily="2" charset="2"/>
              <a:buNone/>
            </a:pPr>
            <a:r>
              <a:rPr lang="en-US" altLang="zh-CN" sz="1600" kern="100" dirty="0">
                <a:effectLst/>
                <a:latin typeface="等线" panose="02010600030101010101" charset="-122"/>
                <a:ea typeface="等线" panose="02010600030101010101" charset="-122"/>
                <a:cs typeface="Times New Roman" panose="02020603050405020304" pitchFamily="18" charset="0"/>
              </a:rPr>
              <a:t>    </a:t>
            </a:r>
            <a:r>
              <a:rPr lang="zh-CN" altLang="zh-CN" sz="1600" kern="100" dirty="0">
                <a:effectLst/>
                <a:latin typeface="等线" panose="02010600030101010101" charset="-122"/>
                <a:ea typeface="等线" panose="02010600030101010101" charset="-122"/>
                <a:cs typeface="Times New Roman" panose="02020603050405020304" pitchFamily="18" charset="0"/>
              </a:rPr>
              <a:t>通过信号量flag的值在两个进程之间的传递来决定是否选择对视频中的障碍物进行识别，flag值为1表示识别障碍物，flag值为0表示关闭识别障碍物。两个进程之间的通信依旧通过UDP传输连接进行，在Qt中的编程表现为发送方点击关闭或识别障碍物相关信号量利用QUdpSocket对象udpSocket函数writeDatagram传输数据，包含参数：信号量、目标ip地址以及接口，信号量以QByteArray格式封装。</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9/17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629910" y="1353820"/>
            <a:ext cx="6179820" cy="4770120"/>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063115" y="1323340"/>
            <a:ext cx="9455150" cy="171259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服务端接收并显示数据</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服务端通过开启两个不同的端口利用QUdpSocket类接收UDP数据报接收两类数据，分别为图像数据和信号量数据。利用字节数组QByteArray类和数据缓冲区QBuffer类实现数据的接收和存储。QImageReader类实现设备文件中图像以及其他图像数据的读入。</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757648" y="6571433"/>
            <a:ext cx="1434346"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10/17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063115" y="3300730"/>
            <a:ext cx="9559501" cy="2956632"/>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78965" y="1122045"/>
            <a:ext cx="3463925" cy="559498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服务端对画面进行处理</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根据所接收的信号量判断是否开启障碍物识别。实现障碍物识别包括以下步骤：首先利用Yolov5::LetterBox分割图片，获取数据集中训练模型标签基本信息，物体的中心位置，物体的长宽（h,w），标签边界四个点坐标等信息，再通过Yolov5::readModel读取权重文件，加载模型，获取模型的基本信息,训练权重文件，接着通过Yolov5::Detect测试模型，识别图片中的物体及类别，获取预测框含有目标的置信度和预测框预测，最后通过Yolov5::drawPred根据训练结果，画出标签框。</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954872" y="6571433"/>
            <a:ext cx="1237122"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576570" y="1226185"/>
            <a:ext cx="6065520" cy="5364480"/>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85315" y="1315720"/>
            <a:ext cx="3484245" cy="2052320"/>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服务端将处理过的画面传递给客户端并由客户端显示</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该功能的实现方式与客户端将画面传递给服务端并由服务端显示的实现方式相同，在这里不再赘述。</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936942" y="6571433"/>
            <a:ext cx="1255052"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12/17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6028055" y="1242695"/>
            <a:ext cx="5100955" cy="221805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562100" y="3744595"/>
            <a:ext cx="9822180" cy="2827020"/>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325"/>
            <a:chOff x="2271562" y="413052"/>
            <a:chExt cx="2627696" cy="568325"/>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Yolov5</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具体技术说明</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372"/>
              <a:ext cx="2509520"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Yolov5 Specific Technical Description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026780" y="6571433"/>
            <a:ext cx="116521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13/17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文本框 1"/>
          <p:cNvSpPr txBox="1"/>
          <p:nvPr/>
        </p:nvSpPr>
        <p:spPr>
          <a:xfrm>
            <a:off x="1626235" y="1619885"/>
            <a:ext cx="3835400" cy="4770120"/>
          </a:xfrm>
          <a:prstGeom prst="rect">
            <a:avLst/>
          </a:prstGeom>
          <a:noFill/>
        </p:spPr>
        <p:txBody>
          <a:bodyPr wrap="square" rtlCol="0">
            <a:noAutofit/>
          </a:bodyPr>
          <a:lstStyle/>
          <a:p>
            <a:pPr indent="457200" algn="just"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主要使用了yolov5源码的train.py、test.py、detect.py、export.py等代码文件。</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a:p>
            <a:pPr indent="457200" algn="just"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首先配置yolov5算法的pytorch运行环境以及导入相关依赖库，接着进行数据的收集打标签形成自己的数据集，在yolov5-master同级目录下创建datasets将数据集放入其中，根据数据集创建yaml训练数据配置文件。</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a:p>
            <a:pPr indent="457200" algn="just"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然后，在train.py中引用自己创建的obstacle.yaml、设置训练图像大小以及簇数。通过在终端引用命令行语句进行模型训练，产生best.pt权重文件，使用detect.py进行验证。最后在export.py文件中设置相应参数将best.pt文件转化为能被c++引用的onnx文件进行模式识别。</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026150" y="1801495"/>
            <a:ext cx="5894070" cy="3987800"/>
          </a:xfrm>
          <a:prstGeom prst="rect">
            <a:avLst/>
          </a:prstGeom>
        </p:spPr>
      </p:pic>
      <p:sp>
        <p:nvSpPr>
          <p:cNvPr id="5" name="文本框 4"/>
          <p:cNvSpPr txBox="1"/>
          <p:nvPr/>
        </p:nvSpPr>
        <p:spPr>
          <a:xfrm>
            <a:off x="1626235" y="1263015"/>
            <a:ext cx="4391660" cy="508635"/>
          </a:xfrm>
          <a:prstGeom prst="rect">
            <a:avLst/>
          </a:prstGeom>
          <a:noFill/>
        </p:spPr>
        <p:txBody>
          <a:bodyPr wrap="square" rtlCol="0">
            <a:noAutofit/>
          </a:bodyPr>
          <a:p>
            <a:pPr marL="285750" indent="-285750" algn="just">
              <a:lnSpc>
                <a:spcPct val="125000"/>
              </a:lnSpc>
              <a:spcBef>
                <a:spcPts val="600"/>
              </a:spcBef>
              <a:spcAft>
                <a:spcPts val="600"/>
              </a:spcAft>
              <a:buClrTx/>
              <a:buSzTx/>
              <a:buFont typeface="Wingdings" panose="05000000000000000000" pitchFamily="2" charset="2"/>
              <a:buChar char="u"/>
            </a:pPr>
            <a:r>
              <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障 碍 物 识 别 模 型 生 成 训</a:t>
            </a:r>
            <a:r>
              <a:rPr lang="en-US" altLang="zh-CN"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 </a:t>
            </a:r>
            <a:r>
              <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练</a:t>
            </a:r>
            <a:endPar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gn="l"/>
            <a:endParaRPr lang="zh-CN" altLang="en-US" sz="2000" b="1" dirty="0" smtClean="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2.4</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sz="2000" dirty="0">
                  <a:latin typeface="OPPOSans B" panose="00020600040101010101" pitchFamily="18" charset="-122"/>
                  <a:ea typeface="OPPOSans B" panose="00020600040101010101" pitchFamily="18" charset="-122"/>
                  <a:cs typeface="OPPOSans B" panose="00020600040101010101" pitchFamily="18" charset="-122"/>
                </a:rPr>
                <a:t>效果展示</a:t>
              </a:r>
              <a:endParaRPr lang="zh-CN"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Show</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564005" y="1262380"/>
            <a:ext cx="4993005" cy="5396865"/>
          </a:xfrm>
          <a:prstGeom prst="rect">
            <a:avLst/>
          </a:prstGeom>
          <a:noFill/>
        </p:spPr>
        <p:txBody>
          <a:bodyPr wrap="square" rtlCol="0">
            <a:noAutofit/>
          </a:bodyPr>
          <a:lstStyle/>
          <a:p>
            <a:pPr indent="0" algn="ctr">
              <a:lnSpc>
                <a:spcPct val="125000"/>
              </a:lnSpc>
              <a:spcBef>
                <a:spcPts val="600"/>
              </a:spcBef>
              <a:spcAft>
                <a:spcPts val="600"/>
              </a:spcAft>
              <a:buFont typeface="Wingdings" panose="05000000000000000000" pitchFamily="2" charset="2"/>
              <a:buNone/>
            </a:pPr>
            <a:r>
              <a:rPr lang="zh-CN" altLang="en-US"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服务端</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marL="285750" indent="0" algn="ctr">
              <a:lnSpc>
                <a:spcPct val="125000"/>
              </a:lnSpc>
              <a:spcBef>
                <a:spcPts val="600"/>
              </a:spcBef>
              <a:spcAft>
                <a:spcPts val="600"/>
              </a:spcAft>
              <a:buFont typeface="Wingdings" panose="05000000000000000000" pitchFamily="2" charset="2"/>
              <a:buNone/>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626235" y="1866265"/>
            <a:ext cx="4698365" cy="4276725"/>
          </a:xfrm>
          <a:prstGeom prst="rect">
            <a:avLst/>
          </a:prstGeom>
        </p:spPr>
      </p:pic>
      <p:sp>
        <p:nvSpPr>
          <p:cNvPr id="4" name="文本框 3"/>
          <p:cNvSpPr txBox="1"/>
          <p:nvPr>
            <p:custDataLst>
              <p:tags r:id="rId5"/>
            </p:custDataLst>
          </p:nvPr>
        </p:nvSpPr>
        <p:spPr>
          <a:xfrm>
            <a:off x="6654800" y="1262380"/>
            <a:ext cx="4993005" cy="5396865"/>
          </a:xfrm>
          <a:prstGeom prst="rect">
            <a:avLst/>
          </a:prstGeom>
          <a:noFill/>
        </p:spPr>
        <p:txBody>
          <a:bodyPr wrap="square" rtlCol="0">
            <a:noAutofit/>
          </a:bodyPr>
          <a:lstStyle/>
          <a:p>
            <a:pPr indent="0" algn="ctr">
              <a:lnSpc>
                <a:spcPct val="125000"/>
              </a:lnSpc>
              <a:spcBef>
                <a:spcPts val="600"/>
              </a:spcBef>
              <a:spcAft>
                <a:spcPts val="600"/>
              </a:spcAft>
              <a:buFont typeface="Wingdings" panose="05000000000000000000" pitchFamily="2" charset="2"/>
              <a:buNone/>
            </a:pPr>
            <a:r>
              <a:rPr lang="zh-CN" altLang="en-US" sz="2000"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客户端</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marL="285750" indent="0" algn="ctr">
              <a:lnSpc>
                <a:spcPct val="125000"/>
              </a:lnSpc>
              <a:spcBef>
                <a:spcPts val="600"/>
              </a:spcBef>
              <a:spcAft>
                <a:spcPts val="600"/>
              </a:spcAft>
              <a:buFont typeface="Wingdings" panose="05000000000000000000" pitchFamily="2" charset="2"/>
              <a:buNone/>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pic>
        <p:nvPicPr>
          <p:cNvPr id="5" name="图片 4"/>
          <p:cNvPicPr>
            <a:picLocks noChangeAspect="1"/>
          </p:cNvPicPr>
          <p:nvPr>
            <p:custDataLst>
              <p:tags r:id="rId6"/>
            </p:custDataLst>
          </p:nvPr>
        </p:nvPicPr>
        <p:blipFill>
          <a:blip r:embed="rId7"/>
          <a:stretch>
            <a:fillRect/>
          </a:stretch>
        </p:blipFill>
        <p:spPr>
          <a:xfrm>
            <a:off x="6557010" y="1791970"/>
            <a:ext cx="5454015" cy="4425950"/>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3214535"/>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5590" y="432294"/>
              <a:ext cx="936192" cy="267483"/>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结果展示</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petal_20230727_113018">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902339" y="1214226"/>
            <a:ext cx="9299061" cy="52307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595" y="412750"/>
            <a:ext cx="2834640"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4.1</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小组总结与收获</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896200" y="1741401"/>
            <a:ext cx="8399593" cy="334581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代码组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fontAlgn="auto">
              <a:lnSpc>
                <a:spcPct val="150000"/>
              </a:lnSpc>
            </a:pPr>
            <a:r>
              <a:rPr lang="zh-CN" altLang="en-US" sz="1400" dirty="0">
                <a:latin typeface="楷体" panose="02010609060101010101" charset="-122"/>
                <a:ea typeface="楷体" panose="02010609060101010101" charset="-122"/>
                <a:cs typeface="楷体" panose="02010609060101010101" charset="-122"/>
              </a:rPr>
              <a:t>在本次项目中，我们主要负责了代码的编写，得益于方案组精确的策划，我们可以很顺利地开展本次项目，但是在编码过程中，我们也遇到了很多问题。首先是开发项目初期，配置环境的问题，由于操作不当以及</a:t>
            </a:r>
            <a:r>
              <a:rPr lang="en-US" altLang="zh-CN" sz="1400" dirty="0">
                <a:latin typeface="楷体" panose="02010609060101010101" charset="-122"/>
                <a:ea typeface="楷体" panose="02010609060101010101" charset="-122"/>
                <a:cs typeface="楷体" panose="02010609060101010101" charset="-122"/>
              </a:rPr>
              <a:t>Qt</a:t>
            </a:r>
            <a:r>
              <a:rPr lang="zh-CN" altLang="en-US" sz="1400" dirty="0">
                <a:latin typeface="楷体" panose="02010609060101010101" charset="-122"/>
                <a:ea typeface="楷体" panose="02010609060101010101" charset="-122"/>
                <a:cs typeface="楷体" panose="02010609060101010101" charset="-122"/>
              </a:rPr>
              <a:t>版本与所要求的开发环境版本不匹配，需要重装</a:t>
            </a:r>
            <a:r>
              <a:rPr lang="en-US" altLang="zh-CN" sz="1400" dirty="0">
                <a:latin typeface="楷体" panose="02010609060101010101" charset="-122"/>
                <a:ea typeface="楷体" panose="02010609060101010101" charset="-122"/>
                <a:cs typeface="楷体" panose="02010609060101010101" charset="-122"/>
              </a:rPr>
              <a:t>Qt</a:t>
            </a:r>
            <a:r>
              <a:rPr lang="zh-CN" altLang="en-US" sz="1400" dirty="0">
                <a:latin typeface="楷体" panose="02010609060101010101" charset="-122"/>
                <a:ea typeface="楷体" panose="02010609060101010101" charset="-122"/>
                <a:cs typeface="楷体" panose="02010609060101010101" charset="-122"/>
              </a:rPr>
              <a:t>，再根据老师的步骤，配置环境安装</a:t>
            </a:r>
            <a:r>
              <a:rPr lang="en-US" altLang="zh-CN" sz="1400" dirty="0" err="1">
                <a:latin typeface="楷体" panose="02010609060101010101" charset="-122"/>
                <a:ea typeface="楷体" panose="02010609060101010101" charset="-122"/>
                <a:cs typeface="楷体" panose="02010609060101010101" charset="-122"/>
              </a:rPr>
              <a:t>opencv</a:t>
            </a:r>
            <a:r>
              <a:rPr lang="zh-CN" altLang="en-US" sz="1400" dirty="0">
                <a:latin typeface="楷体" panose="02010609060101010101" charset="-122"/>
                <a:ea typeface="楷体" panose="02010609060101010101" charset="-122"/>
                <a:cs typeface="楷体" panose="02010609060101010101" charset="-122"/>
              </a:rPr>
              <a:t>。其次，由于两个项目</a:t>
            </a:r>
            <a:r>
              <a:rPr lang="en-US" altLang="zh-CN" sz="1400" dirty="0">
                <a:latin typeface="楷体" panose="02010609060101010101" charset="-122"/>
                <a:ea typeface="楷体" panose="02010609060101010101" charset="-122"/>
                <a:cs typeface="楷体" panose="02010609060101010101" charset="-122"/>
              </a:rPr>
              <a:t>send</a:t>
            </a:r>
            <a:r>
              <a:rPr lang="zh-CN" altLang="en-US" sz="1400" dirty="0">
                <a:latin typeface="楷体" panose="02010609060101010101" charset="-122"/>
                <a:ea typeface="楷体" panose="02010609060101010101" charset="-122"/>
                <a:cs typeface="楷体" panose="02010609060101010101" charset="-122"/>
              </a:rPr>
              <a:t>和</a:t>
            </a:r>
            <a:r>
              <a:rPr lang="en-US" altLang="zh-CN" sz="1400" dirty="0" err="1">
                <a:latin typeface="楷体" panose="02010609060101010101" charset="-122"/>
                <a:ea typeface="楷体" panose="02010609060101010101" charset="-122"/>
                <a:cs typeface="楷体" panose="02010609060101010101" charset="-122"/>
              </a:rPr>
              <a:t>recimage</a:t>
            </a:r>
            <a:r>
              <a:rPr lang="zh-CN" altLang="en-US" sz="1400" dirty="0">
                <a:latin typeface="楷体" panose="02010609060101010101" charset="-122"/>
                <a:ea typeface="楷体" panose="02010609060101010101" charset="-122"/>
                <a:cs typeface="楷体" panose="02010609060101010101" charset="-122"/>
              </a:rPr>
              <a:t>之间通信，使用的是</a:t>
            </a:r>
            <a:r>
              <a:rPr lang="en-US" altLang="zh-CN" sz="1400" dirty="0" err="1">
                <a:latin typeface="楷体" panose="02010609060101010101" charset="-122"/>
                <a:ea typeface="楷体" panose="02010609060101010101" charset="-122"/>
                <a:cs typeface="楷体" panose="02010609060101010101" charset="-122"/>
              </a:rPr>
              <a:t>QUdpSocket</a:t>
            </a:r>
            <a:r>
              <a:rPr lang="en-US" altLang="zh-CN" sz="1400" dirty="0">
                <a:latin typeface="楷体" panose="02010609060101010101" charset="-122"/>
                <a:ea typeface="楷体" panose="02010609060101010101" charset="-122"/>
                <a:cs typeface="楷体" panose="02010609060101010101" charset="-122"/>
              </a:rPr>
              <a:t> UDP/IP</a:t>
            </a:r>
            <a:r>
              <a:rPr lang="zh-CN" altLang="en-US" sz="1400" dirty="0">
                <a:latin typeface="楷体" panose="02010609060101010101" charset="-122"/>
                <a:ea typeface="楷体" panose="02010609060101010101" charset="-122"/>
                <a:cs typeface="楷体" panose="02010609060101010101" charset="-122"/>
              </a:rPr>
              <a:t>协议通信，遇到了传输过程中数据错乱的问题。通过设置两个端口，传两个消息解决问题。接着，在调用</a:t>
            </a:r>
            <a:r>
              <a:rPr lang="en-US" altLang="zh-CN" sz="1400" dirty="0" err="1">
                <a:latin typeface="楷体" panose="02010609060101010101" charset="-122"/>
                <a:ea typeface="楷体" panose="02010609060101010101" charset="-122"/>
                <a:cs typeface="楷体" panose="02010609060101010101" charset="-122"/>
              </a:rPr>
              <a:t>onnx</a:t>
            </a:r>
            <a:r>
              <a:rPr lang="zh-CN" altLang="en-US" sz="1400" dirty="0">
                <a:latin typeface="楷体" panose="02010609060101010101" charset="-122"/>
                <a:ea typeface="楷体" panose="02010609060101010101" charset="-122"/>
                <a:cs typeface="楷体" panose="02010609060101010101" charset="-122"/>
              </a:rPr>
              <a:t>模型时，程序一直无法正常运行，通过调整</a:t>
            </a:r>
            <a:r>
              <a:rPr lang="en-US" altLang="zh-CN" sz="1400" dirty="0">
                <a:latin typeface="楷体" panose="02010609060101010101" charset="-122"/>
                <a:ea typeface="楷体" panose="02010609060101010101" charset="-122"/>
                <a:cs typeface="楷体" panose="02010609060101010101" charset="-122"/>
              </a:rPr>
              <a:t>export.py</a:t>
            </a:r>
            <a:r>
              <a:rPr lang="zh-CN" altLang="en-US" sz="1400" dirty="0">
                <a:latin typeface="楷体" panose="02010609060101010101" charset="-122"/>
                <a:ea typeface="楷体" panose="02010609060101010101" charset="-122"/>
                <a:cs typeface="楷体" panose="02010609060101010101" charset="-122"/>
              </a:rPr>
              <a:t>代码中的参数重新转换</a:t>
            </a:r>
            <a:r>
              <a:rPr lang="en-US" altLang="zh-CN" sz="1400" dirty="0">
                <a:latin typeface="楷体" panose="02010609060101010101" charset="-122"/>
                <a:ea typeface="楷体" panose="02010609060101010101" charset="-122"/>
                <a:cs typeface="楷体" panose="02010609060101010101" charset="-122"/>
              </a:rPr>
              <a:t>pt</a:t>
            </a:r>
            <a:r>
              <a:rPr lang="zh-CN" altLang="en-US" sz="1400" dirty="0">
                <a:latin typeface="楷体" panose="02010609060101010101" charset="-122"/>
                <a:ea typeface="楷体" panose="02010609060101010101" charset="-122"/>
                <a:cs typeface="楷体" panose="02010609060101010101" charset="-122"/>
              </a:rPr>
              <a:t>模型，使得</a:t>
            </a:r>
            <a:r>
              <a:rPr lang="en-US" altLang="zh-CN" sz="1400" dirty="0" err="1">
                <a:latin typeface="楷体" panose="02010609060101010101" charset="-122"/>
                <a:ea typeface="楷体" panose="02010609060101010101" charset="-122"/>
                <a:cs typeface="楷体" panose="02010609060101010101" charset="-122"/>
              </a:rPr>
              <a:t>onnx</a:t>
            </a:r>
            <a:r>
              <a:rPr lang="zh-CN" altLang="en-US" sz="1400" dirty="0">
                <a:latin typeface="楷体" panose="02010609060101010101" charset="-122"/>
                <a:ea typeface="楷体" panose="02010609060101010101" charset="-122"/>
                <a:cs typeface="楷体" panose="02010609060101010101" charset="-122"/>
              </a:rPr>
              <a:t>模型可以正常调用。</a:t>
            </a:r>
            <a:endParaRPr lang="zh-CN" altLang="en-US" sz="1400" dirty="0">
              <a:latin typeface="楷体" panose="02010609060101010101" charset="-122"/>
              <a:ea typeface="楷体" panose="02010609060101010101" charset="-122"/>
              <a:cs typeface="楷体" panose="02010609060101010101" charset="-122"/>
            </a:endParaRPr>
          </a:p>
          <a:p>
            <a:pPr indent="457200" fontAlgn="auto">
              <a:lnSpc>
                <a:spcPct val="150000"/>
              </a:lnSpc>
            </a:pPr>
            <a:r>
              <a:rPr lang="zh-CN" altLang="en-US" sz="1400" dirty="0">
                <a:latin typeface="楷体" panose="02010609060101010101" charset="-122"/>
                <a:ea typeface="楷体" panose="02010609060101010101" charset="-122"/>
                <a:cs typeface="楷体" panose="02010609060101010101" charset="-122"/>
              </a:rPr>
              <a:t>当然，我们也有很多收获。我们意识到在开发过程中，时刻保持平常心态，遇到问题不要心急，多向同学，老师寻求帮助。此次项目也锻炼了我们的编码能力，对我们以后的从事计算机领域方面的工作也有很大的帮助。</a:t>
            </a:r>
            <a:endParaRPr lang="zh-CN" altLang="en-US" sz="1400" dirty="0">
              <a:latin typeface="楷体" panose="02010609060101010101" charset="-122"/>
              <a:ea typeface="楷体" panose="02010609060101010101" charset="-122"/>
              <a:cs typeface="楷体" panose="02010609060101010101" charset="-122"/>
            </a:endParaRPr>
          </a:p>
        </p:txBody>
      </p:sp>
      <p:grpSp>
        <p:nvGrpSpPr>
          <p:cNvPr id="22" name="组合 21"/>
          <p:cNvGrpSpPr/>
          <p:nvPr/>
        </p:nvGrpSpPr>
        <p:grpSpPr>
          <a:xfrm>
            <a:off x="-5947" y="163629"/>
            <a:ext cx="1171161" cy="6686208"/>
            <a:chOff x="-5947" y="163629"/>
            <a:chExt cx="1171161"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0936941" y="6571432"/>
            <a:ext cx="125505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16/17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595" y="412750"/>
            <a:ext cx="2834640"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4.1</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小组总结与收获</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171161" cy="6686208"/>
            <a:chOff x="-5947" y="163629"/>
            <a:chExt cx="1171161"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17/17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0" name="文本框 19"/>
          <p:cNvSpPr txBox="1"/>
          <p:nvPr/>
        </p:nvSpPr>
        <p:spPr>
          <a:xfrm>
            <a:off x="1712595" y="1409076"/>
            <a:ext cx="9774555" cy="296862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方案组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algn="l" fontAlgn="auto">
              <a:lnSpc>
                <a:spcPct val="150000"/>
              </a:lnSpc>
              <a:buClrTx/>
              <a:buSzTx/>
              <a:buNone/>
            </a:pPr>
            <a:r>
              <a:rPr lang="zh-CN" altLang="en-US" sz="1400" dirty="0">
                <a:latin typeface="楷体" panose="02010609060101010101" charset="-122"/>
                <a:ea typeface="楷体" panose="02010609060101010101" charset="-122"/>
                <a:cs typeface="楷体" panose="02010609060101010101" charset="-122"/>
              </a:rPr>
              <a:t>我们主要负责了项目中的方案设计部分，主要完成了功能图的绘制和功能说明的撰写。在拿到项目的说明以后，我们进行了讨论，确定了用盒子模拟车辆遇到的障碍物。我们提前配置好此次项目所需要的环境，在anaconda中安装python和pytorch，为后面的项目开发奠定基础。接着，为了让代码组更好地理解本项目，我们还绘制了功能图，使得功能之间的联系更加清晰，便于理解。另外，我们也参与了训练集的制作，主要负责为图片加上标签。我们利用labelimg对图片中的物体打标签，在图片中框选不同种类的障碍物，进行标签的分类，转化成yolo格式便于后续的识别。</a:t>
            </a:r>
            <a:endParaRPr lang="zh-CN" altLang="en-US" sz="1400" dirty="0">
              <a:latin typeface="楷体" panose="02010609060101010101" charset="-122"/>
              <a:ea typeface="楷体" panose="02010609060101010101" charset="-122"/>
              <a:cs typeface="楷体" panose="02010609060101010101" charset="-122"/>
            </a:endParaRPr>
          </a:p>
          <a:p>
            <a:pPr indent="457200" algn="l" fontAlgn="auto">
              <a:lnSpc>
                <a:spcPct val="150000"/>
              </a:lnSpc>
              <a:buClrTx/>
              <a:buSzTx/>
              <a:buNone/>
            </a:pPr>
            <a:r>
              <a:rPr lang="zh-CN" altLang="en-US" sz="1400" dirty="0">
                <a:latin typeface="楷体" panose="02010609060101010101" charset="-122"/>
                <a:ea typeface="楷体" panose="02010609060101010101" charset="-122"/>
                <a:cs typeface="楷体" panose="02010609060101010101" charset="-122"/>
              </a:rPr>
              <a:t>总之，在本项目中我们收获了许多，不仅学习了如何更好地制定一个开发方案，也对制作数据集，使用Qt进行软件开发等相关技能有了一定的了解。</a:t>
            </a:r>
            <a:endParaRPr lang="zh-CN" altLang="en-US" sz="1400" dirty="0">
              <a:latin typeface="楷体" panose="02010609060101010101" charset="-122"/>
              <a:ea typeface="楷体" panose="02010609060101010101" charset="-122"/>
              <a:cs typeface="楷体" panose="02010609060101010101" charset="-122"/>
            </a:endParaRPr>
          </a:p>
          <a:p>
            <a:pPr>
              <a:lnSpc>
                <a:spcPct val="125000"/>
              </a:lnSpc>
            </a:pP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1" name="文本框 20"/>
          <p:cNvSpPr txBox="1"/>
          <p:nvPr/>
        </p:nvSpPr>
        <p:spPr>
          <a:xfrm>
            <a:off x="1743114" y="4264757"/>
            <a:ext cx="9836150" cy="167640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汇报组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algn="l">
              <a:lnSpc>
                <a:spcPct val="150000"/>
              </a:lnSpc>
              <a:buClrTx/>
              <a:buSzTx/>
              <a:buFontTx/>
            </a:pPr>
            <a:r>
              <a:rPr lang="zh-CN" altLang="en-US" sz="1400" dirty="0">
                <a:latin typeface="楷体" panose="02010609060101010101" charset="-122"/>
                <a:ea typeface="楷体" panose="02010609060101010101" charset="-122"/>
                <a:cs typeface="楷体" panose="02010609060101010101" charset="-122"/>
              </a:rPr>
              <a:t>汇报组及时跟进各个项目小组的进展并进行汇总展示，小组成员之间不断沟通交流以达到最好的展示效果。我们从确定汇报架构组成到每个细节处理都第一时间进行分工合作，把团队效益最大化。在此期间，我们不仅把理论知识付诸实践，而且还明白了团队的重要性，这也是生产实习项目开发的主要目的之一，让我们提前接触实际工作与社会接轨。</a:t>
            </a:r>
            <a:endParaRPr lang="zh-CN" altLang="en-US" sz="1400" dirty="0">
              <a:latin typeface="楷体" panose="02010609060101010101" charset="-122"/>
              <a:ea typeface="楷体" panose="02010609060101010101" charset="-122"/>
              <a:cs typeface="楷体" panose="02010609060101010101" charset="-122"/>
            </a:endParaRPr>
          </a:p>
          <a:p>
            <a:pPr>
              <a:lnSpc>
                <a:spcPct val="125000"/>
              </a:lnSpc>
            </a:pP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transition spd="slow">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ṡ1íḋe"/>
          <p:cNvSpPr/>
          <p:nvPr/>
        </p:nvSpPr>
        <p:spPr>
          <a:xfrm>
            <a:off x="0" y="-72612"/>
            <a:ext cx="12215105" cy="2371090"/>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grpSp>
        <p:nvGrpSpPr>
          <p:cNvPr id="3" name="组合 2"/>
          <p:cNvGrpSpPr/>
          <p:nvPr/>
        </p:nvGrpSpPr>
        <p:grpSpPr>
          <a:xfrm>
            <a:off x="5008727" y="562988"/>
            <a:ext cx="2174545" cy="1176664"/>
            <a:chOff x="907124" y="423672"/>
            <a:chExt cx="1889174" cy="1176664"/>
          </a:xfrm>
        </p:grpSpPr>
        <p:sp>
          <p:nvSpPr>
            <p:cNvPr id="4" name="文本框 3"/>
            <p:cNvSpPr txBox="1"/>
            <p:nvPr/>
          </p:nvSpPr>
          <p:spPr>
            <a:xfrm>
              <a:off x="907124" y="423672"/>
              <a:ext cx="188917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FFFFFF"/>
                  </a:solidFill>
                  <a:effectLst/>
                  <a:uLnTx/>
                  <a:uFillTx/>
                  <a:latin typeface="阿里巴巴普惠体 B"/>
                  <a:ea typeface="阿里巴巴普惠体 B"/>
                  <a:cs typeface="+mn-cs"/>
                </a:rPr>
                <a:t>目 录</a:t>
              </a:r>
              <a:endParaRPr kumimoji="0" lang="zh-CN" altLang="en-US" sz="5400" b="0" i="0" u="none" strike="noStrike" kern="1200" cap="none" spc="0" normalizeH="0" baseline="0" noProof="0" dirty="0">
                <a:ln>
                  <a:noFill/>
                </a:ln>
                <a:solidFill>
                  <a:srgbClr val="FFFFFF"/>
                </a:solidFill>
                <a:effectLst/>
                <a:uLnTx/>
                <a:uFillTx/>
                <a:latin typeface="阿里巴巴普惠体 B"/>
                <a:ea typeface="阿里巴巴普惠体 B"/>
                <a:cs typeface="+mn-cs"/>
              </a:endParaRPr>
            </a:p>
          </p:txBody>
        </p:sp>
        <p:sp>
          <p:nvSpPr>
            <p:cNvPr id="2" name="文本框 1"/>
            <p:cNvSpPr txBox="1"/>
            <p:nvPr/>
          </p:nvSpPr>
          <p:spPr>
            <a:xfrm>
              <a:off x="1179686" y="1261782"/>
              <a:ext cx="1535379" cy="338554"/>
            </a:xfrm>
            <a:prstGeom prst="rect">
              <a:avLst/>
            </a:prstGeom>
            <a:noFill/>
          </p:spPr>
          <p:txBody>
            <a:bodyPr wrap="square" rtlCol="0">
              <a:spAutoFit/>
            </a:bodyPr>
            <a:lstStyle/>
            <a:p>
              <a:pPr algn="l"/>
              <a:r>
                <a:rPr lang="en-US" altLang="zh-CN"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CONTENTS</a:t>
              </a:r>
              <a:endParaRPr lang="zh-CN" altLang="en-US"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grpSp>
      <p:cxnSp>
        <p:nvCxnSpPr>
          <p:cNvPr id="175" name="直接连接符 174"/>
          <p:cNvCxnSpPr/>
          <p:nvPr/>
        </p:nvCxnSpPr>
        <p:spPr>
          <a:xfrm>
            <a:off x="-13128" y="219115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606467" y="2642653"/>
            <a:ext cx="9452058" cy="3116285"/>
            <a:chOff x="1451198" y="2593287"/>
            <a:chExt cx="9452058" cy="3116285"/>
          </a:xfrm>
        </p:grpSpPr>
        <p:grpSp>
          <p:nvGrpSpPr>
            <p:cNvPr id="14" name="组合 13"/>
            <p:cNvGrpSpPr/>
            <p:nvPr/>
          </p:nvGrpSpPr>
          <p:grpSpPr>
            <a:xfrm>
              <a:off x="1451198" y="2593287"/>
              <a:ext cx="2919058" cy="2122166"/>
              <a:chOff x="1538642" y="2870242"/>
              <a:chExt cx="2919058" cy="2122166"/>
            </a:xfrm>
          </p:grpSpPr>
          <p:sp>
            <p:nvSpPr>
              <p:cNvPr id="97" name="文本框 96"/>
              <p:cNvSpPr txBox="1"/>
              <p:nvPr/>
            </p:nvSpPr>
            <p:spPr>
              <a:xfrm>
                <a:off x="2266980" y="3494754"/>
                <a:ext cx="2088044" cy="1497654"/>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项目背景</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作品思路</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30000"/>
                  </a:lnSpc>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小组分工</a:t>
                </a:r>
                <a:endParaRPr lang="en-US" altLang="zh-CN"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30000"/>
                  </a:lnSpc>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作品优势</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99" name="直接连接符 98"/>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38642" y="2870242"/>
                <a:ext cx="694213" cy="580370"/>
                <a:chOff x="1538642" y="2768950"/>
                <a:chExt cx="747014" cy="624512"/>
              </a:xfrm>
            </p:grpSpPr>
            <p:sp>
              <p:nvSpPr>
                <p:cNvPr id="12" name="矩形: 圆角 11"/>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01</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8" name="文本框 7"/>
              <p:cNvSpPr txBox="1"/>
              <p:nvPr/>
            </p:nvSpPr>
            <p:spPr>
              <a:xfrm>
                <a:off x="2308516" y="2870242"/>
                <a:ext cx="1439858"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项目简介</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76" name="组合 175"/>
            <p:cNvGrpSpPr/>
            <p:nvPr/>
          </p:nvGrpSpPr>
          <p:grpSpPr>
            <a:xfrm>
              <a:off x="1451198" y="4667702"/>
              <a:ext cx="2919058" cy="1041870"/>
              <a:chOff x="1538642" y="2870242"/>
              <a:chExt cx="2919058" cy="1041870"/>
            </a:xfrm>
          </p:grpSpPr>
          <p:sp>
            <p:nvSpPr>
              <p:cNvPr id="177" name="文本框 176"/>
              <p:cNvSpPr txBox="1"/>
              <p:nvPr/>
            </p:nvSpPr>
            <p:spPr>
              <a:xfrm>
                <a:off x="2237829" y="3494754"/>
                <a:ext cx="2219871" cy="417358"/>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结果展示</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78" name="直接连接符 177"/>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9" name="组合 178"/>
              <p:cNvGrpSpPr/>
              <p:nvPr/>
            </p:nvGrpSpPr>
            <p:grpSpPr>
              <a:xfrm>
                <a:off x="1538642" y="2870242"/>
                <a:ext cx="694213" cy="580370"/>
                <a:chOff x="1538642" y="2768950"/>
                <a:chExt cx="747014" cy="624512"/>
              </a:xfrm>
            </p:grpSpPr>
            <p:sp>
              <p:nvSpPr>
                <p:cNvPr id="181" name="矩形: 圆角 180"/>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82" name="文本框 181"/>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03</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0" name="文本框 179"/>
              <p:cNvSpPr txBox="1"/>
              <p:nvPr/>
            </p:nvSpPr>
            <p:spPr>
              <a:xfrm>
                <a:off x="2308516" y="2870242"/>
                <a:ext cx="1439858"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结果展示</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83" name="组合 182"/>
            <p:cNvGrpSpPr/>
            <p:nvPr/>
          </p:nvGrpSpPr>
          <p:grpSpPr>
            <a:xfrm>
              <a:off x="7511207" y="4667702"/>
              <a:ext cx="2919058" cy="1041870"/>
              <a:chOff x="1538642" y="2870242"/>
              <a:chExt cx="2919058" cy="1041870"/>
            </a:xfrm>
          </p:grpSpPr>
          <p:sp>
            <p:nvSpPr>
              <p:cNvPr id="184" name="文本框 183"/>
              <p:cNvSpPr txBox="1"/>
              <p:nvPr/>
            </p:nvSpPr>
            <p:spPr>
              <a:xfrm>
                <a:off x="2237829" y="3494754"/>
                <a:ext cx="2219871" cy="417358"/>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小组总结与收获</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85" name="直接连接符 184"/>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p:cNvGrpSpPr/>
              <p:nvPr/>
            </p:nvGrpSpPr>
            <p:grpSpPr>
              <a:xfrm>
                <a:off x="1538642" y="2870242"/>
                <a:ext cx="694213" cy="580370"/>
                <a:chOff x="1538642" y="2768950"/>
                <a:chExt cx="747014" cy="624512"/>
              </a:xfrm>
            </p:grpSpPr>
            <p:sp>
              <p:nvSpPr>
                <p:cNvPr id="188" name="矩形: 圆角 187"/>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04</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7" name="文本框 186"/>
              <p:cNvSpPr txBox="1"/>
              <p:nvPr/>
            </p:nvSpPr>
            <p:spPr>
              <a:xfrm>
                <a:off x="2308516" y="2870242"/>
                <a:ext cx="1454970"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项目总结</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97" name="组合 196"/>
            <p:cNvGrpSpPr/>
            <p:nvPr/>
          </p:nvGrpSpPr>
          <p:grpSpPr>
            <a:xfrm>
              <a:off x="7511207" y="2593287"/>
              <a:ext cx="3392049" cy="2122166"/>
              <a:chOff x="1538642" y="2870242"/>
              <a:chExt cx="3392049" cy="2122166"/>
            </a:xfrm>
          </p:grpSpPr>
          <p:sp>
            <p:nvSpPr>
              <p:cNvPr id="198" name="文本框 197"/>
              <p:cNvSpPr txBox="1"/>
              <p:nvPr/>
            </p:nvSpPr>
            <p:spPr>
              <a:xfrm>
                <a:off x="2237829" y="3494754"/>
                <a:ext cx="2692862" cy="1497654"/>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功能框图</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主要功能</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Yolov5</a:t>
                </a: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具体技术说明</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效果展示</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99" name="直接连接符 198"/>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0" name="组合 199"/>
              <p:cNvGrpSpPr/>
              <p:nvPr/>
            </p:nvGrpSpPr>
            <p:grpSpPr>
              <a:xfrm>
                <a:off x="1538642" y="2870242"/>
                <a:ext cx="694213" cy="580370"/>
                <a:chOff x="1538642" y="2768950"/>
                <a:chExt cx="747014" cy="624512"/>
              </a:xfrm>
            </p:grpSpPr>
            <p:sp>
              <p:nvSpPr>
                <p:cNvPr id="207" name="矩形: 圆角 206"/>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02</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201" name="文本框 200"/>
              <p:cNvSpPr txBox="1"/>
              <p:nvPr/>
            </p:nvSpPr>
            <p:spPr>
              <a:xfrm>
                <a:off x="2308515" y="2870242"/>
                <a:ext cx="1454971"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技术方案</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11553" y="1790818"/>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23440"/>
            <a:chOff x="2207567" y="2599267"/>
            <a:chExt cx="7950894" cy="1323440"/>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mj-ea"/>
                  <a:ea typeface="+mj-ea"/>
                </a:rPr>
                <a:t>恳请老师 批评指正</a:t>
              </a:r>
              <a:endParaRPr lang="zh-CN" altLang="en-US" sz="5400" b="1" spc="600" dirty="0">
                <a:solidFill>
                  <a:schemeClr val="bg1"/>
                </a:solidFill>
                <a:latin typeface="+mj-ea"/>
                <a:ea typeface="+mj-ea"/>
              </a:endParaRPr>
            </a:p>
          </p:txBody>
        </p:sp>
        <p:sp>
          <p:nvSpPr>
            <p:cNvPr id="15" name="文本框 14"/>
            <p:cNvSpPr txBox="1"/>
            <p:nvPr/>
          </p:nvSpPr>
          <p:spPr>
            <a:xfrm>
              <a:off x="2902886" y="3614930"/>
              <a:ext cx="6560257"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GRADUATION THESIS DEFENSE TEMPLATE</a:t>
              </a:r>
              <a:endParaRPr lang="zh-CN" altLang="en-US"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476285" y="4499828"/>
            <a:ext cx="3147015" cy="369332"/>
          </a:xfrm>
          <a:prstGeom prst="rect">
            <a:avLst/>
          </a:prstGeom>
          <a:noFill/>
        </p:spPr>
        <p:txBody>
          <a:bodyPr wrap="none" rtlCol="0">
            <a:spAutoFit/>
          </a:bodyPr>
          <a:lstStyle/>
          <a:p>
            <a:pPr algn="ctr"/>
            <a:r>
              <a:rPr lang="zh-CN" altLang="en-US" spc="300" dirty="0">
                <a:solidFill>
                  <a:schemeClr val="bg1"/>
                </a:solidFill>
                <a:latin typeface="+mj-ea"/>
                <a:ea typeface="+mj-ea"/>
              </a:rPr>
              <a:t>武汉科技大学丨第七小组</a:t>
            </a:r>
            <a:endParaRPr lang="zh-CN" altLang="en-US" spc="300" dirty="0">
              <a:solidFill>
                <a:schemeClr val="bg1"/>
              </a:solidFill>
              <a:latin typeface="+mj-ea"/>
              <a:ea typeface="+mj-ea"/>
            </a:endParaRPr>
          </a:p>
        </p:txBody>
      </p:sp>
      <p:grpSp>
        <p:nvGrpSpPr>
          <p:cNvPr id="18" name="组合 17"/>
          <p:cNvGrpSpPr/>
          <p:nvPr/>
        </p:nvGrpSpPr>
        <p:grpSpPr>
          <a:xfrm>
            <a:off x="1510524" y="5805264"/>
            <a:ext cx="9252939" cy="369332"/>
            <a:chOff x="1309006" y="5616012"/>
            <a:chExt cx="9252939" cy="369332"/>
          </a:xfrm>
        </p:grpSpPr>
        <p:grpSp>
          <p:nvGrpSpPr>
            <p:cNvPr id="19" name="组合 18"/>
            <p:cNvGrpSpPr/>
            <p:nvPr/>
          </p:nvGrpSpPr>
          <p:grpSpPr>
            <a:xfrm>
              <a:off x="1651319" y="5616012"/>
              <a:ext cx="8910626" cy="369332"/>
              <a:chOff x="2040918" y="4996864"/>
              <a:chExt cx="8910626" cy="369332"/>
            </a:xfrm>
          </p:grpSpPr>
          <p:sp>
            <p:nvSpPr>
              <p:cNvPr id="23" name="文本框 22"/>
              <p:cNvSpPr txBox="1"/>
              <p:nvPr/>
            </p:nvSpPr>
            <p:spPr>
              <a:xfrm>
                <a:off x="2040918" y="4996864"/>
                <a:ext cx="2069798"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汇报人：张艺汶</a:t>
                </a:r>
                <a:endParaRPr lang="zh-CN" altLang="en-US" b="1" spc="300" dirty="0">
                  <a:solidFill>
                    <a:srgbClr val="122E66"/>
                  </a:solidFill>
                  <a:latin typeface="+mj-ea"/>
                  <a:ea typeface="+mj-ea"/>
                </a:endParaRPr>
              </a:p>
            </p:txBody>
          </p:sp>
          <p:sp>
            <p:nvSpPr>
              <p:cNvPr id="24" name="文本框 23"/>
              <p:cNvSpPr txBox="1"/>
              <p:nvPr/>
            </p:nvSpPr>
            <p:spPr>
              <a:xfrm>
                <a:off x="8772742" y="4996864"/>
                <a:ext cx="2178802"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汇报时间：</a:t>
                </a:r>
                <a:r>
                  <a:rPr lang="en-US" altLang="zh-CN" b="1" spc="300" dirty="0">
                    <a:solidFill>
                      <a:srgbClr val="122E66"/>
                    </a:solidFill>
                    <a:latin typeface="+mj-ea"/>
                    <a:ea typeface="+mj-ea"/>
                  </a:rPr>
                  <a:t>7.27</a:t>
                </a:r>
                <a:endParaRPr lang="zh-CN" altLang="en-US" b="1" spc="300" dirty="0">
                  <a:solidFill>
                    <a:srgbClr val="122E66"/>
                  </a:solidFill>
                  <a:latin typeface="+mj-ea"/>
                  <a:ea typeface="+mj-ea"/>
                </a:endParaRPr>
              </a:p>
            </p:txBody>
          </p:sp>
        </p:grpSp>
        <p:sp>
          <p:nvSpPr>
            <p:cNvPr id="20" name="iconfont-1047-784241"/>
            <p:cNvSpPr/>
            <p:nvPr/>
          </p:nvSpPr>
          <p:spPr>
            <a:xfrm>
              <a:off x="8067848" y="5643235"/>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endParaRPr>
            </a:p>
          </p:txBody>
        </p:sp>
        <p:pic>
          <p:nvPicPr>
            <p:cNvPr id="21" name="图形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09006" y="5616012"/>
              <a:ext cx="369332" cy="36933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项目背景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Project background</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26024" y="1386953"/>
            <a:ext cx="9276716" cy="2030095"/>
          </a:xfrm>
          <a:prstGeom prst="rect">
            <a:avLst/>
          </a:prstGeom>
          <a:noFill/>
        </p:spPr>
        <p:txBody>
          <a:bodyPr wrap="square" rtlCol="0" anchor="t">
            <a:spAutoFit/>
          </a:bodyPr>
          <a:lstStyle/>
          <a:p>
            <a:pPr marL="274320" indent="266700" algn="just"/>
            <a:r>
              <a:rPr lang="en-US" altLang="zh-CN" sz="1800" kern="100" dirty="0">
                <a:effectLst/>
                <a:latin typeface="等线" panose="02010600030101010101"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在自动驾驶技术不断发展的今日，</a:t>
            </a:r>
            <a:r>
              <a:rPr lang="en-US" altLang="zh-CN" sz="1800" kern="100" dirty="0">
                <a:effectLst/>
                <a:latin typeface="等线" panose="02010600030101010101" charset="-122"/>
                <a:ea typeface="宋体" panose="02010600030101010101" pitchFamily="2" charset="-122"/>
                <a:cs typeface="Times New Roman" panose="02020603050405020304" pitchFamily="18" charset="0"/>
              </a:rPr>
              <a:t>L2</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级自动驾驶已进入寻常百姓家，得到越来越多的主流消费者的关注。其主要功能有</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车道保持、自适应巡航、自动泊车、交通标志识别、盲区监测、前方碰撞预警等，支持这些功能的实现离不开目标识别技术。其中自动泊车功能的基于视觉的停车场车位状态检测技术是通过停车场安装的监控摄像头，基于深度学习算法，实现车位占用状态的实时检测，并将此信息上传至停车场车位管理后台服务器，为自主泊车车辆提供可泊车位信息。此次项目主要目的是模拟从摄像头获取视频数据到</a:t>
            </a:r>
            <a:r>
              <a:rPr lang="en-US"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BCM</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（车身控制器），</a:t>
            </a:r>
            <a:r>
              <a:rPr lang="en-US"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BCM</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对数据进行处理和甄别，并在中控屏上显示结果的过程。</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28" name="图片 27"/>
          <p:cNvPicPr/>
          <p:nvPr/>
        </p:nvPicPr>
        <p:blipFill>
          <a:blip r:embed="rId2">
            <a:extLst>
              <a:ext uri="{28A0092B-C50C-407E-A947-70E740481C1C}">
                <a14:useLocalDpi xmlns:a14="http://schemas.microsoft.com/office/drawing/2010/main" val="0"/>
              </a:ext>
            </a:extLst>
          </a:blip>
          <a:srcRect/>
          <a:stretch>
            <a:fillRect/>
          </a:stretch>
        </p:blipFill>
        <p:spPr bwMode="auto">
          <a:xfrm>
            <a:off x="2571110" y="3727063"/>
            <a:ext cx="4084308" cy="2443313"/>
          </a:xfrm>
          <a:prstGeom prst="rect">
            <a:avLst/>
          </a:prstGeom>
          <a:noFill/>
          <a:ln>
            <a:noFill/>
          </a:ln>
        </p:spPr>
      </p:pic>
      <p:pic>
        <p:nvPicPr>
          <p:cNvPr id="29" name="图片 28"/>
          <p:cNvPicPr/>
          <p:nvPr/>
        </p:nvPicPr>
        <p:blipFill>
          <a:blip r:embed="rId3">
            <a:extLst>
              <a:ext uri="{28A0092B-C50C-407E-A947-70E740481C1C}">
                <a14:useLocalDpi xmlns:a14="http://schemas.microsoft.com/office/drawing/2010/main" val="0"/>
              </a:ext>
            </a:extLst>
          </a:blip>
          <a:srcRect/>
          <a:stretch>
            <a:fillRect/>
          </a:stretch>
        </p:blipFill>
        <p:spPr bwMode="auto">
          <a:xfrm>
            <a:off x="7327638" y="3815933"/>
            <a:ext cx="3663091" cy="2354443"/>
          </a:xfrm>
          <a:prstGeom prst="rect">
            <a:avLst/>
          </a:prstGeom>
          <a:noFill/>
          <a:ln>
            <a:noFill/>
          </a:ln>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作品思路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ideas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35463" y="1391984"/>
            <a:ext cx="8550062" cy="1291590"/>
          </a:xfrm>
          <a:prstGeom prst="rect">
            <a:avLst/>
          </a:prstGeom>
          <a:noFill/>
        </p:spPr>
        <p:txBody>
          <a:bodyPr wrap="square" rtlCol="0" anchor="t">
            <a:spAutoFit/>
          </a:bodyPr>
          <a:lstStyle/>
          <a:p>
            <a:pPr marL="274320" indent="266700"/>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rPr>
              <a:t>模型训练部分</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：将停车过程进行简化，借用盒子模拟停车过程遇到的障碍物，实现对障碍物的识别。通过基于</a:t>
            </a:r>
            <a:r>
              <a:rPr lang="en-US" altLang="zh-CN" sz="1800" b="1"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YOLOv5</a:t>
            </a:r>
            <a:r>
              <a:rPr lang="zh-CN"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技术对数据集进行多轮训练，得到较好的</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训练结果模型，并将其转换为</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C++</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可调用的</a:t>
            </a:r>
            <a:r>
              <a:rPr lang="en-US" altLang="zh-CN" sz="1800" kern="100" dirty="0" err="1">
                <a:solidFill>
                  <a:srgbClr val="4D4D4D"/>
                </a:solidFill>
                <a:effectLst/>
                <a:latin typeface="宋体" panose="02010600030101010101" pitchFamily="2" charset="-122"/>
                <a:ea typeface="宋体" panose="02010600030101010101" pitchFamily="2" charset="-122"/>
                <a:cs typeface="Arial" panose="020B0604020202020204" pitchFamily="34" charset="0"/>
              </a:rPr>
              <a:t>onnx</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格式的权重文件。以</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Qt</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为框架进行平台的搭建，使用</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OpenCV</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部署</a:t>
            </a:r>
            <a:r>
              <a:rPr lang="en-US"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YOLOv5</a:t>
            </a:r>
            <a:r>
              <a:rPr lang="zh-CN"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模型。</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2/17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071" y="3223909"/>
            <a:ext cx="6419850" cy="3209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作品思路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ideas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35463" y="1391983"/>
            <a:ext cx="8838725" cy="1291590"/>
          </a:xfrm>
          <a:prstGeom prst="rect">
            <a:avLst/>
          </a:prstGeom>
          <a:noFill/>
        </p:spPr>
        <p:txBody>
          <a:bodyPr wrap="square" rtlCol="0" anchor="t">
            <a:spAutoFit/>
          </a:bodyPr>
          <a:lstStyle/>
          <a:p>
            <a:pPr marL="274320" indent="266700" algn="just"/>
            <a:r>
              <a:rPr lang="en-US" altLang="zh-CN" sz="1800" kern="100" dirty="0">
                <a:effectLst/>
                <a:latin typeface="等线" panose="02010600030101010101" charset="-122"/>
                <a:ea typeface="宋体" panose="02010600030101010101" pitchFamily="2" charset="-122"/>
                <a:cs typeface="Times New Roman" panose="02020603050405020304" pitchFamily="18" charset="0"/>
              </a:rPr>
              <a:t>   </a:t>
            </a:r>
            <a:r>
              <a:rPr lang="zh-CN" altLang="zh-CN" sz="2400" b="1" kern="100" dirty="0">
                <a:effectLst/>
                <a:latin typeface="等线" panose="02010600030101010101" charset="-122"/>
                <a:ea typeface="宋体" panose="02010600030101010101" pitchFamily="2" charset="-122"/>
                <a:cs typeface="Times New Roman" panose="02020603050405020304" pitchFamily="18" charset="0"/>
              </a:rPr>
              <a:t>数据传输与显现</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：运用</a:t>
            </a:r>
            <a:r>
              <a:rPr lang="zh-CN" altLang="zh-CN" sz="1800" b="1" kern="100" dirty="0">
                <a:effectLst/>
                <a:latin typeface="等线" panose="02010600030101010101" charset="-122"/>
                <a:ea typeface="宋体" panose="02010600030101010101" pitchFamily="2" charset="-122"/>
                <a:cs typeface="Times New Roman" panose="02020603050405020304" pitchFamily="18" charset="0"/>
              </a:rPr>
              <a:t>多进程技术</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实现客户端程序和服务端程序的</a:t>
            </a:r>
            <a:r>
              <a:rPr lang="zh-CN" altLang="zh-CN" sz="1800" b="1" kern="100" dirty="0">
                <a:effectLst/>
                <a:latin typeface="等线" panose="02010600030101010101" charset="-122"/>
                <a:ea typeface="宋体" panose="02010600030101010101" pitchFamily="2" charset="-122"/>
                <a:cs typeface="Times New Roman" panose="02020603050405020304" pitchFamily="18" charset="0"/>
              </a:rPr>
              <a:t>实时通信</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并传输视频数据。在客户端程序中需要对接受到的视频数据进行实时显现，并进行处理，即根据选择的不同种类（</a:t>
            </a:r>
            <a:r>
              <a:rPr lang="en-US" altLang="zh-CN" sz="1800" kern="100" dirty="0">
                <a:effectLst/>
                <a:latin typeface="等线" panose="02010600030101010101"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种以上）的识别物，发送不同的指令，让服务端程序标记不同的识别物。</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3/17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879570" y="2864715"/>
            <a:ext cx="6935561" cy="35287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小组分工</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division of work</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7" name="矩形: 圆角 36"/>
          <p:cNvSpPr/>
          <p:nvPr/>
        </p:nvSpPr>
        <p:spPr>
          <a:xfrm>
            <a:off x="1473581" y="4792528"/>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1533930" y="3114214"/>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1473581" y="1374903"/>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359928" y="1596050"/>
            <a:ext cx="6646606" cy="369332"/>
          </a:xfrm>
          <a:prstGeom prst="rect">
            <a:avLst/>
          </a:prstGeom>
          <a:noFill/>
        </p:spPr>
        <p:txBody>
          <a:bodyPr wrap="square" rtlCol="0">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项目思路与设计</a:t>
            </a:r>
            <a:r>
              <a:rPr lang="zh-CN" altLang="en-US" dirty="0">
                <a:latin typeface="OPPOSans R" panose="00020600040101010101" pitchFamily="18" charset="-122"/>
                <a:ea typeface="OPPOSans R" panose="00020600040101010101" pitchFamily="18" charset="-122"/>
                <a:cs typeface="OPPOSans R" panose="00020600040101010101" pitchFamily="18" charset="-122"/>
              </a:rPr>
              <a:t>：  郑丹、张晨晨</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pic>
        <p:nvPicPr>
          <p:cNvPr id="41" name="图形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6888" y="1505776"/>
            <a:ext cx="490384" cy="490384"/>
          </a:xfrm>
          <a:prstGeom prst="rect">
            <a:avLst/>
          </a:prstGeom>
        </p:spPr>
      </p:pic>
      <p:grpSp>
        <p:nvGrpSpPr>
          <p:cNvPr id="42" name="组合 41"/>
          <p:cNvGrpSpPr/>
          <p:nvPr/>
        </p:nvGrpSpPr>
        <p:grpSpPr>
          <a:xfrm>
            <a:off x="2359927" y="3258093"/>
            <a:ext cx="9678427" cy="429413"/>
            <a:chOff x="2241754" y="2504569"/>
            <a:chExt cx="9061456" cy="429413"/>
          </a:xfrm>
        </p:grpSpPr>
        <p:sp>
          <p:nvSpPr>
            <p:cNvPr id="43" name="文本框 42"/>
            <p:cNvSpPr txBox="1"/>
            <p:nvPr/>
          </p:nvSpPr>
          <p:spPr>
            <a:xfrm>
              <a:off x="4252301" y="2504569"/>
              <a:ext cx="7050909" cy="429413"/>
            </a:xfrm>
            <a:prstGeom prst="rect">
              <a:avLst/>
            </a:prstGeom>
            <a:noFill/>
          </p:spPr>
          <p:txBody>
            <a:bodyPr wrap="square" rtlCol="0">
              <a:spAutoFit/>
            </a:bodyPr>
            <a:lstStyle/>
            <a:p>
              <a:pPr>
                <a:lnSpc>
                  <a:spcPct val="130000"/>
                </a:lnSpc>
              </a:pPr>
              <a:r>
                <a:rPr lang="zh-CN" altLang="en-US" dirty="0">
                  <a:latin typeface="OPPOSans R" panose="00020600040101010101" pitchFamily="18" charset="-122"/>
                  <a:ea typeface="OPPOSans R" panose="00020600040101010101" pitchFamily="18" charset="-122"/>
                  <a:cs typeface="OPPOSans R" panose="00020600040101010101" pitchFamily="18" charset="-122"/>
                </a:rPr>
                <a:t>张艺汶、王雪郦、夏茹、杨怡瑞</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4" name="文本框 43"/>
            <p:cNvSpPr txBox="1"/>
            <p:nvPr/>
          </p:nvSpPr>
          <p:spPr>
            <a:xfrm>
              <a:off x="2241754" y="2543097"/>
              <a:ext cx="1964466" cy="338554"/>
            </a:xfrm>
            <a:prstGeom prst="rect">
              <a:avLst/>
            </a:prstGeom>
            <a:noFill/>
          </p:spPr>
          <p:txBody>
            <a:bodyPr wrap="square">
              <a:spAutoFit/>
            </a:bodyPr>
            <a:lstStyle/>
            <a:p>
              <a:r>
                <a:rPr lang="zh-CN" altLang="en-US"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代码开发与模型训练</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grpSp>
        <p:nvGrpSpPr>
          <p:cNvPr id="45" name="组合 44"/>
          <p:cNvGrpSpPr/>
          <p:nvPr/>
        </p:nvGrpSpPr>
        <p:grpSpPr>
          <a:xfrm>
            <a:off x="2317160" y="5051470"/>
            <a:ext cx="8128477" cy="369332"/>
            <a:chOff x="2165896" y="3815933"/>
            <a:chExt cx="8128477" cy="369332"/>
          </a:xfrm>
        </p:grpSpPr>
        <p:sp>
          <p:nvSpPr>
            <p:cNvPr id="46" name="文本框 45"/>
            <p:cNvSpPr txBox="1"/>
            <p:nvPr/>
          </p:nvSpPr>
          <p:spPr>
            <a:xfrm>
              <a:off x="4344208" y="3815933"/>
              <a:ext cx="5950165"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吕萌、李欢、许春燕、唐诗雨</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文本框 46"/>
            <p:cNvSpPr txBox="1"/>
            <p:nvPr/>
          </p:nvSpPr>
          <p:spPr>
            <a:xfrm>
              <a:off x="2165896" y="3819108"/>
              <a:ext cx="2189480" cy="337185"/>
            </a:xfrm>
            <a:prstGeom prst="rect">
              <a:avLst/>
            </a:prstGeom>
            <a:noFill/>
          </p:spPr>
          <p:txBody>
            <a:bodyPr wrap="square">
              <a:spAutoFit/>
            </a:bodyPr>
            <a:lstStyle/>
            <a:p>
              <a:r>
                <a:rPr lang="zh-CN" altLang="en-US"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项目成果汇总与展示</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pic>
        <p:nvPicPr>
          <p:cNvPr id="48" name="图形 4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6888" y="3223765"/>
            <a:ext cx="490384" cy="490384"/>
          </a:xfrm>
          <a:prstGeom prst="rect">
            <a:avLst/>
          </a:prstGeom>
        </p:spPr>
      </p:pic>
      <p:pic>
        <p:nvPicPr>
          <p:cNvPr id="49" name="图形 4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64993" y="4945655"/>
            <a:ext cx="490384" cy="4903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1.4</a:t>
            </a:r>
            <a:endParaRPr lang="en-US" altLang="zh-CN"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p:cNvSpPr txBox="1"/>
          <p:nvPr/>
        </p:nvSpPr>
        <p:spPr>
          <a:xfrm>
            <a:off x="2210136"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项目开发流程</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91120" y="1710229"/>
            <a:ext cx="3516486" cy="1665841"/>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7.24</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342900" indent="-34290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配置了</a:t>
            </a:r>
            <a:r>
              <a:rPr lang="en-US" altLang="zh-CN" sz="1600" dirty="0" err="1">
                <a:latin typeface="宋体" panose="02010600030101010101" pitchFamily="2" charset="-122"/>
                <a:ea typeface="宋体" panose="02010600030101010101" pitchFamily="2" charset="-122"/>
                <a:cs typeface="宋体" panose="02010600030101010101" pitchFamily="2" charset="-122"/>
              </a:rPr>
              <a:t>opencv</a:t>
            </a:r>
            <a:r>
              <a:rPr lang="zh-CN" altLang="en-US" sz="1600" dirty="0">
                <a:latin typeface="宋体" panose="02010600030101010101" pitchFamily="2" charset="-122"/>
                <a:ea typeface="宋体" panose="02010600030101010101" pitchFamily="2" charset="-122"/>
                <a:cs typeface="宋体" panose="02010600030101010101" pitchFamily="2" charset="-122"/>
              </a:rPr>
              <a:t>环境，运行了测试代码</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确定项目研究方向，撰写项目简介</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grpSp>
        <p:nvGrpSpPr>
          <p:cNvPr id="22" name="组合 21"/>
          <p:cNvGrpSpPr/>
          <p:nvPr/>
        </p:nvGrpSpPr>
        <p:grpSpPr>
          <a:xfrm>
            <a:off x="-6349" y="163629"/>
            <a:ext cx="1171563" cy="6686208"/>
            <a:chOff x="-6349" y="163629"/>
            <a:chExt cx="1171563"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231" y="190385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6349" y="3756243"/>
              <a:ext cx="1159266" cy="377411"/>
            </a:xfrm>
            <a:prstGeom prst="rect">
              <a:avLst/>
            </a:prstGeom>
            <a:noFill/>
          </p:spPr>
          <p:txBody>
            <a:bodyPr wrap="square" rtlCol="0">
              <a:spAutoFit/>
            </a:bodyPr>
            <a:lstStyle/>
            <a:p>
              <a:pPr algn="ctr">
                <a:lnSpc>
                  <a:spcPct val="150000"/>
                </a:lnSpc>
              </a:pPr>
              <a:r>
                <a:rPr lang="zh-CN" altLang="en-US" sz="1400" dirty="0">
                  <a:solidFill>
                    <a:schemeClr val="accent5"/>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accent5"/>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 name="文本框 2"/>
          <p:cNvSpPr txBox="1"/>
          <p:nvPr/>
        </p:nvSpPr>
        <p:spPr>
          <a:xfrm>
            <a:off x="2000084" y="3481930"/>
            <a:ext cx="3516485" cy="1665841"/>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7.25</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OPPOSans R" panose="00020600040101010101" pitchFamily="18" charset="-122"/>
              </a:rPr>
              <a:t>创建了两个进程，实现了进程间的视频传输和信号量传输</a:t>
            </a:r>
            <a:endParaRPr lang="en-US" altLang="zh-CN" sz="1600" dirty="0">
              <a:latin typeface="宋体" panose="02010600030101010101" pitchFamily="2" charset="-122"/>
              <a:ea typeface="宋体" panose="02010600030101010101" pitchFamily="2"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OPPOSans R" panose="00020600040101010101" pitchFamily="18" charset="-122"/>
              </a:rPr>
              <a:t>对图片进行分类打标签，撰写作品思路及优势</a:t>
            </a:r>
            <a:endParaRPr lang="zh-CN" altLang="en-US" sz="1600" dirty="0">
              <a:latin typeface="宋体" panose="02010600030101010101" pitchFamily="2" charset="-122"/>
              <a:ea typeface="宋体" panose="02010600030101010101" pitchFamily="2" charset="-122"/>
              <a:cs typeface="OPPOSans R" panose="00020600040101010101" pitchFamily="18" charset="-122"/>
            </a:endParaRPr>
          </a:p>
        </p:txBody>
      </p:sp>
      <p:sp>
        <p:nvSpPr>
          <p:cNvPr id="4" name="文本框 3"/>
          <p:cNvSpPr txBox="1"/>
          <p:nvPr/>
        </p:nvSpPr>
        <p:spPr>
          <a:xfrm>
            <a:off x="6532389" y="1560051"/>
            <a:ext cx="3516484" cy="224824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7.26</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训练障碍物识别</a:t>
            </a:r>
            <a:r>
              <a:rPr lang="en-US" altLang="zh-CN" sz="1600" dirty="0">
                <a:latin typeface="宋体" panose="02010600030101010101" pitchFamily="2" charset="-122"/>
                <a:ea typeface="宋体" panose="02010600030101010101" pitchFamily="2" charset="-122"/>
                <a:cs typeface="宋体" panose="02010600030101010101" pitchFamily="2" charset="-122"/>
              </a:rPr>
              <a:t>pt</a:t>
            </a:r>
            <a:r>
              <a:rPr lang="zh-CN" altLang="en-US" sz="1600" dirty="0">
                <a:latin typeface="宋体" panose="02010600030101010101" pitchFamily="2" charset="-122"/>
                <a:ea typeface="宋体" panose="02010600030101010101" pitchFamily="2" charset="-122"/>
                <a:cs typeface="宋体" panose="02010600030101010101" pitchFamily="2" charset="-122"/>
              </a:rPr>
              <a:t>模型，并将模型转换为</a:t>
            </a:r>
            <a:r>
              <a:rPr lang="en-US" altLang="zh-CN" sz="1600" dirty="0" err="1">
                <a:latin typeface="宋体" panose="02010600030101010101" pitchFamily="2" charset="-122"/>
                <a:ea typeface="宋体" panose="02010600030101010101" pitchFamily="2" charset="-122"/>
                <a:cs typeface="宋体" panose="02010600030101010101" pitchFamily="2" charset="-122"/>
              </a:rPr>
              <a:t>onnx</a:t>
            </a:r>
            <a:r>
              <a:rPr lang="zh-CN" altLang="en-US" sz="1600" dirty="0">
                <a:latin typeface="宋体" panose="02010600030101010101" pitchFamily="2" charset="-122"/>
                <a:ea typeface="宋体" panose="02010600030101010101" pitchFamily="2" charset="-122"/>
                <a:cs typeface="宋体" panose="02010600030101010101" pitchFamily="2" charset="-122"/>
              </a:rPr>
              <a:t>格式后引入到项目中实现图像识别</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介绍进程主要功能，绘画功能框图</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nSpc>
                <a:spcPct val="125000"/>
              </a:lnSpc>
            </a:pP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6532389" y="3851013"/>
            <a:ext cx="3516484" cy="135806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7.27</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OPPOSans R" panose="00020600040101010101" pitchFamily="18" charset="-122"/>
              </a:rPr>
              <a:t>对界面进行了美化，并撰写了相关技术文档</a:t>
            </a:r>
            <a:endParaRPr lang="en-US" altLang="zh-CN" sz="1600" dirty="0">
              <a:latin typeface="宋体" panose="02010600030101010101" pitchFamily="2" charset="-122"/>
              <a:ea typeface="宋体" panose="02010600030101010101" pitchFamily="2"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OPPOSans R" panose="00020600040101010101" pitchFamily="18" charset="-122"/>
              </a:rPr>
              <a:t>丰富</a:t>
            </a:r>
            <a:r>
              <a:rPr lang="en-US" altLang="zh-CN" sz="1600" dirty="0">
                <a:latin typeface="宋体" panose="02010600030101010101" pitchFamily="2" charset="-122"/>
                <a:ea typeface="宋体" panose="02010600030101010101" pitchFamily="2" charset="-122"/>
                <a:cs typeface="OPPOSans R" panose="00020600040101010101" pitchFamily="18" charset="-122"/>
              </a:rPr>
              <a:t>PPT</a:t>
            </a:r>
            <a:r>
              <a:rPr lang="zh-CN" altLang="en-US" sz="1600" dirty="0">
                <a:latin typeface="宋体" panose="02010600030101010101" pitchFamily="2" charset="-122"/>
                <a:ea typeface="宋体" panose="02010600030101010101" pitchFamily="2" charset="-122"/>
                <a:cs typeface="OPPOSans R" panose="00020600040101010101" pitchFamily="18" charset="-122"/>
              </a:rPr>
              <a:t>内容，录制汇报视频</a:t>
            </a:r>
            <a:endParaRPr lang="zh-CN" altLang="en-US" sz="1600" dirty="0">
              <a:latin typeface="宋体" panose="02010600030101010101" pitchFamily="2" charset="-122"/>
              <a:ea typeface="宋体" panose="02010600030101010101" pitchFamily="2"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8" name="文本框 7"/>
          <p:cNvSpPr txBox="1"/>
          <p:nvPr/>
        </p:nvSpPr>
        <p:spPr>
          <a:xfrm>
            <a:off x="2210136" y="674758"/>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Daily routine</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1.5</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作品优势</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89962" y="700424"/>
              <a:ext cx="1533371"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Works   advantages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1874099" y="1541301"/>
            <a:ext cx="7450508" cy="1553210"/>
          </a:xfrm>
          <a:prstGeom prst="rect">
            <a:avLst/>
          </a:prstGeom>
          <a:noFill/>
        </p:spPr>
        <p:txBody>
          <a:bodyPr wrap="square" rtlCol="0" anchor="t">
            <a:spAutoFit/>
          </a:bodyPr>
          <a:lstStyle/>
          <a:p>
            <a:pPr marL="285750" indent="-285750">
              <a:lnSpc>
                <a:spcPct val="125000"/>
              </a:lnSpc>
              <a:spcBef>
                <a:spcPts val="600"/>
              </a:spcBef>
              <a:spcAft>
                <a:spcPts val="600"/>
              </a:spcAft>
              <a:buFont typeface="Wingdings" panose="05000000000000000000" pitchFamily="2" charset="2"/>
              <a:buChar char="u"/>
            </a:pPr>
            <a:r>
              <a:rPr lang="zh-CN" altLang="en-US" b="1" kern="100" dirty="0">
                <a:solidFill>
                  <a:srgbClr val="122E66"/>
                </a:solidFill>
                <a:latin typeface="等线" panose="02010600030101010101" charset="-122"/>
                <a:ea typeface="OPPOSans R" panose="00020600040101010101" pitchFamily="18" charset="-122"/>
                <a:cs typeface="Times New Roman" panose="02020603050405020304" pitchFamily="18" charset="0"/>
              </a:rPr>
              <a:t>界面功能完善美观</a:t>
            </a:r>
            <a:endParaRPr lang="en-US" altLang="zh-CN" sz="2400" b="1" kern="100" dirty="0">
              <a:latin typeface="等线" panose="02010600030101010101" charset="-122"/>
              <a:ea typeface="等线" panose="02010600030101010101" charset="-122"/>
              <a:cs typeface="Times New Roman" panose="02020603050405020304" pitchFamily="18" charset="0"/>
            </a:endParaRPr>
          </a:p>
          <a:p>
            <a:pPr>
              <a:lnSpc>
                <a:spcPct val="125000"/>
              </a:lnSpc>
              <a:spcBef>
                <a:spcPts val="600"/>
              </a:spcBef>
              <a:spcAft>
                <a:spcPts val="600"/>
              </a:spcAft>
            </a:pPr>
            <a:r>
              <a:rPr lang="en-US" altLang="zh-CN" b="1" kern="100" dirty="0">
                <a:solidFill>
                  <a:srgbClr val="4D4D4D"/>
                </a:solidFill>
                <a:latin typeface="等线" panose="02010600030101010101" charset="-122"/>
                <a:ea typeface="等线" panose="02010600030101010101" charset="-122"/>
                <a:cs typeface="Times New Roman" panose="02020603050405020304" pitchFamily="18" charset="0"/>
              </a:rPr>
              <a:t>        </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熟练运用</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Qt</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基本控件进行布局实现统一的样式格调，创建漂亮的</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UI</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界面，大大节省开发时间。主要界面功能有读取摄像头画面，显示目标</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IP</a:t>
            </a:r>
            <a:r>
              <a:rPr lang="zh-CN" altLang="en-US"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与目标端口，</a:t>
            </a:r>
            <a:r>
              <a:rPr 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识别图中的障碍物等。</a:t>
            </a:r>
            <a:endParaRPr 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6/17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1" name="文本框 20"/>
          <p:cNvSpPr txBox="1"/>
          <p:nvPr/>
        </p:nvSpPr>
        <p:spPr>
          <a:xfrm>
            <a:off x="1874173" y="3822283"/>
            <a:ext cx="7289143" cy="205295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训练模型有较高准确率</a:t>
            </a:r>
            <a:endParaRPr lang="en-US" altLang="zh-CN"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spcBef>
                <a:spcPts val="600"/>
              </a:spcBef>
              <a:spcAft>
                <a:spcPts val="600"/>
              </a:spcAft>
            </a:pPr>
            <a:r>
              <a:rPr lang="en-US" altLang="zh-CN"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借用</a:t>
            </a:r>
            <a:r>
              <a:rPr lang="en-US" altLang="zh-CN" sz="1600" kern="100" dirty="0" err="1">
                <a:solidFill>
                  <a:srgbClr val="000000"/>
                </a:solidFill>
                <a:latin typeface="宋体" panose="02010600030101010101" pitchFamily="2" charset="-122"/>
                <a:ea typeface="宋体" panose="02010600030101010101" pitchFamily="2" charset="-122"/>
                <a:cs typeface="Arial" panose="020B0604020202020204" pitchFamily="34" charset="0"/>
              </a:rPr>
              <a:t>labelImg</a:t>
            </a:r>
            <a:r>
              <a:rPr lang="zh-CN" altLang="zh-CN" sz="1600" kern="100" dirty="0">
                <a:solidFill>
                  <a:srgbClr val="000000"/>
                </a:solidFill>
                <a:latin typeface="宋体" panose="02010600030101010101" pitchFamily="2" charset="-122"/>
                <a:ea typeface="宋体" panose="02010600030101010101" pitchFamily="2" charset="-122"/>
                <a:cs typeface="Arial" panose="020B0604020202020204" pitchFamily="34" charset="0"/>
              </a:rPr>
              <a:t>工具对数据图片进行精准标记，得到</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大量</a:t>
            </a:r>
            <a:r>
              <a:rPr lang="zh-CN" altLang="zh-CN" sz="1600" kern="100" dirty="0">
                <a:solidFill>
                  <a:srgbClr val="4D4D4D"/>
                </a:solidFill>
                <a:latin typeface="宋体" panose="02010600030101010101" pitchFamily="2" charset="-122"/>
                <a:ea typeface="宋体" panose="02010600030101010101" pitchFamily="2" charset="-122"/>
                <a:cs typeface="Arial" panose="020B0604020202020204" pitchFamily="34" charset="0"/>
              </a:rPr>
              <a:t>标记良好的</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数据集，并将其按照</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80%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训练集、</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10%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验证集、</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10%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测试集进行划分，确保达到最佳训练结果。</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a:p>
            <a:pPr>
              <a:lnSpc>
                <a:spcPct val="125000"/>
              </a:lnSpc>
              <a:spcBef>
                <a:spcPts val="600"/>
              </a:spcBef>
              <a:spcAft>
                <a:spcPts val="600"/>
              </a:spcAft>
            </a:pPr>
            <a:endParaRPr lang="zh-CN" altLang="zh-CN" kern="100" dirty="0">
              <a:latin typeface="等线" panose="02010600030101010101" charset="-122"/>
              <a:ea typeface="等线" panose="02010600030101010101" charset="-122"/>
              <a:cs typeface="Times New Roman" panose="02020603050405020304" pitchFamily="18" charset="0"/>
            </a:endParaRPr>
          </a:p>
        </p:txBody>
      </p:sp>
      <p:pic>
        <p:nvPicPr>
          <p:cNvPr id="100" name="图片 99"/>
          <p:cNvPicPr/>
          <p:nvPr/>
        </p:nvPicPr>
        <p:blipFill>
          <a:blip r:embed="rId2"/>
          <a:stretch>
            <a:fillRect/>
          </a:stretch>
        </p:blipFill>
        <p:spPr>
          <a:xfrm>
            <a:off x="9508808" y="2060893"/>
            <a:ext cx="1857375" cy="1476375"/>
          </a:xfrm>
          <a:prstGeom prst="rect">
            <a:avLst/>
          </a:prstGeom>
          <a:noFill/>
          <a:ln w="9525">
            <a:noFill/>
          </a:ln>
        </p:spPr>
      </p:pic>
      <p:pic>
        <p:nvPicPr>
          <p:cNvPr id="101" name="图片 100"/>
          <p:cNvPicPr/>
          <p:nvPr/>
        </p:nvPicPr>
        <p:blipFill>
          <a:blip r:embed="rId3"/>
          <a:stretch>
            <a:fillRect/>
          </a:stretch>
        </p:blipFill>
        <p:spPr>
          <a:xfrm>
            <a:off x="9904095" y="4653915"/>
            <a:ext cx="1297305" cy="10496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anim calcmode="lin" valueType="num">
                                      <p:cBhvr>
                                        <p:cTn id="13" dur="1000" fill="hold"/>
                                        <p:tgtEl>
                                          <p:spTgt spid="100"/>
                                        </p:tgtEl>
                                        <p:attrNameLst>
                                          <p:attrName>ppt_x</p:attrName>
                                        </p:attrNameLst>
                                      </p:cBhvr>
                                      <p:tavLst>
                                        <p:tav tm="0">
                                          <p:val>
                                            <p:strVal val="#ppt_x"/>
                                          </p:val>
                                        </p:tav>
                                        <p:tav tm="100000">
                                          <p:val>
                                            <p:strVal val="#ppt_x"/>
                                          </p:val>
                                        </p:tav>
                                      </p:tavLst>
                                    </p:anim>
                                    <p:anim calcmode="lin" valueType="num">
                                      <p:cBhvr>
                                        <p:cTn id="1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1000"/>
                                        <p:tgtEl>
                                          <p:spTgt spid="101"/>
                                        </p:tgtEl>
                                      </p:cBhvr>
                                    </p:animEffect>
                                    <p:anim calcmode="lin" valueType="num">
                                      <p:cBhvr>
                                        <p:cTn id="25" dur="1000" fill="hold"/>
                                        <p:tgtEl>
                                          <p:spTgt spid="101"/>
                                        </p:tgtEl>
                                        <p:attrNameLst>
                                          <p:attrName>ppt_x</p:attrName>
                                        </p:attrNameLst>
                                      </p:cBhvr>
                                      <p:tavLst>
                                        <p:tav tm="0">
                                          <p:val>
                                            <p:strVal val="#ppt_x"/>
                                          </p:val>
                                        </p:tav>
                                        <p:tav tm="100000">
                                          <p:val>
                                            <p:strVal val="#ppt_x"/>
                                          </p:val>
                                        </p:tav>
                                      </p:tavLst>
                                    </p:anim>
                                    <p:anim calcmode="lin" valueType="num">
                                      <p:cBhvr>
                                        <p:cTn id="26"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369332"/>
            </a:xfrm>
            <a:prstGeom prst="rect">
              <a:avLst/>
            </a:prstGeom>
            <a:noFill/>
          </p:spPr>
          <p:txBody>
            <a:bodyPr wrap="square" rtlCol="0">
              <a:spAutoFit/>
            </a:bodyPr>
            <a:lstStyle/>
            <a:p>
              <a:pPr algn="just"/>
              <a:r>
                <a:rPr lang="zh-CN" altLang="en-US" dirty="0">
                  <a:latin typeface="OPPOSans B" panose="00020600040101010101" pitchFamily="18" charset="-122"/>
                  <a:ea typeface="OPPOSans B" panose="00020600040101010101" pitchFamily="18" charset="-122"/>
                  <a:cs typeface="OPPOSans B" panose="00020600040101010101" pitchFamily="18" charset="-122"/>
                </a:rPr>
                <a:t>功能框图</a:t>
              </a:r>
              <a:endParaRPr lang="zh-CN" altLang="en-US" sz="1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Functional Block Diagram</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972799" y="6414340"/>
            <a:ext cx="1111617"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7/17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30" name="图片 29"/>
          <p:cNvPicPr/>
          <p:nvPr/>
        </p:nvPicPr>
        <p:blipFill>
          <a:blip r:embed="rId1">
            <a:extLst>
              <a:ext uri="{28A0092B-C50C-407E-A947-70E740481C1C}">
                <a14:useLocalDpi xmlns:a14="http://schemas.microsoft.com/office/drawing/2010/main" val="0"/>
              </a:ext>
            </a:extLst>
          </a:blip>
          <a:srcRect/>
          <a:stretch>
            <a:fillRect/>
          </a:stretch>
        </p:blipFill>
        <p:spPr bwMode="auto">
          <a:xfrm>
            <a:off x="1486100" y="1215343"/>
            <a:ext cx="9486700" cy="5293034"/>
          </a:xfrm>
          <a:prstGeom prst="rect">
            <a:avLst/>
          </a:prstGeom>
          <a:noFill/>
          <a:ln>
            <a:noFill/>
          </a:ln>
        </p:spPr>
      </p:pic>
      <p:pic>
        <p:nvPicPr>
          <p:cNvPr id="16" name="图片 15"/>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COMMONDATA" val="eyJoZGlkIjoiY2EyNmY4YTlhNGNhMmU0YzBjZjNhZDVjNGQ4OTEyM2IifQ=="/>
  <p:tag name="KSO_WPP_MARK_KEY" val="5914f476-ecc2-4ee7-8a09-91d4f4ee1ef1"/>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学术蓝">
      <a:dk1>
        <a:srgbClr val="000000"/>
      </a:dk1>
      <a:lt1>
        <a:srgbClr val="FFFFFF"/>
      </a:lt1>
      <a:dk2>
        <a:srgbClr val="778495"/>
      </a:dk2>
      <a:lt2>
        <a:srgbClr val="F0F0F0"/>
      </a:lt2>
      <a:accent1>
        <a:srgbClr val="0E58A3"/>
      </a:accent1>
      <a:accent2>
        <a:srgbClr val="2673B7"/>
      </a:accent2>
      <a:accent3>
        <a:srgbClr val="122E66"/>
      </a:accent3>
      <a:accent4>
        <a:srgbClr val="4C7CA0"/>
      </a:accent4>
      <a:accent5>
        <a:srgbClr val="5E7A86"/>
      </a:accent5>
      <a:accent6>
        <a:srgbClr val="D9D9D9"/>
      </a:accent6>
      <a:hlink>
        <a:srgbClr val="F84D4D"/>
      </a:hlink>
      <a:folHlink>
        <a:srgbClr val="BFBFB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b="1" dirty="0" smtClean="0">
            <a:solidFill>
              <a:srgbClr val="122E66"/>
            </a:solidFill>
            <a:latin typeface="OPPOSans R" panose="00020600040101010101" pitchFamily="18" charset="-122"/>
            <a:ea typeface="OPPOSans R" panose="00020600040101010101" pitchFamily="18" charset="-122"/>
            <a:cs typeface="OPPOSans R" panose="00020600040101010101" pitchFamily="18"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4160</Words>
  <Application>WPS 演示</Application>
  <PresentationFormat>宽屏</PresentationFormat>
  <Paragraphs>437</Paragraphs>
  <Slides>20</Slides>
  <Notes>1</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20</vt:i4>
      </vt:variant>
    </vt:vector>
  </HeadingPairs>
  <TitlesOfParts>
    <vt:vector size="42" baseType="lpstr">
      <vt:lpstr>Arial</vt:lpstr>
      <vt:lpstr>宋体</vt:lpstr>
      <vt:lpstr>Wingdings</vt:lpstr>
      <vt:lpstr>OPPOSans R</vt:lpstr>
      <vt:lpstr>Arial</vt:lpstr>
      <vt:lpstr>微软雅黑</vt:lpstr>
      <vt:lpstr>OPPOSans H</vt:lpstr>
      <vt:lpstr>OPPOSans M</vt:lpstr>
      <vt:lpstr>阿里巴巴普惠体 B</vt:lpstr>
      <vt:lpstr>Segoe Print</vt:lpstr>
      <vt:lpstr>OPPOSans L</vt:lpstr>
      <vt:lpstr>等线</vt:lpstr>
      <vt:lpstr>阿里巴巴普惠体 R</vt:lpstr>
      <vt:lpstr>OPPOSans B</vt:lpstr>
      <vt:lpstr>Times New Roman</vt:lpstr>
      <vt:lpstr>Calibri</vt:lpstr>
      <vt:lpstr>Arial Unicode MS</vt:lpstr>
      <vt:lpstr>仿宋</vt:lpstr>
      <vt:lpstr>华文隶书</vt:lpstr>
      <vt:lpstr>微软雅黑 Light</vt:lpstr>
      <vt:lpstr>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muweilin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木卫林学术模板</dc:title>
  <dc:creator>tengtingmuwei </dc:creator>
  <dc:description>请尊重版权，尊重劳动成果</dc:description>
  <dc:subject>学术模板</dc:subject>
  <cp:lastModifiedBy>张艺汶</cp:lastModifiedBy>
  <cp:revision>95</cp:revision>
  <dcterms:created xsi:type="dcterms:W3CDTF">2022-05-29T09:59:00Z</dcterms:created>
  <dcterms:modified xsi:type="dcterms:W3CDTF">2023-07-27T05:40:18Z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BF97656F80AA4437BB4F8943CA9727A1</vt:lpwstr>
  </property>
  <property fmtid="{D5CDD505-2E9C-101B-9397-08002B2CF9AE}" pid="3" name="KSOProductBuildVer">
    <vt:lpwstr>2052-11.1.0.14309</vt:lpwstr>
  </property>
</Properties>
</file>